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1410" y="1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3714-CD92-433B-87CC-8E4FFF95B301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8D70-BE36-4731-A301-ED28C16EFF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3882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3714-CD92-433B-87CC-8E4FFF95B301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8D70-BE36-4731-A301-ED28C16EFF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2498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3714-CD92-433B-87CC-8E4FFF95B301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8D70-BE36-4731-A301-ED28C16EFF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2600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3714-CD92-433B-87CC-8E4FFF95B301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8D70-BE36-4731-A301-ED28C16EFF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1386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3714-CD92-433B-87CC-8E4FFF95B301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8D70-BE36-4731-A301-ED28C16EFF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0813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3714-CD92-433B-87CC-8E4FFF95B301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8D70-BE36-4731-A301-ED28C16EFF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180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3714-CD92-433B-87CC-8E4FFF95B301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8D70-BE36-4731-A301-ED28C16EFF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7822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3714-CD92-433B-87CC-8E4FFF95B301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8D70-BE36-4731-A301-ED28C16EFF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0655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3714-CD92-433B-87CC-8E4FFF95B301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8D70-BE36-4731-A301-ED28C16EFF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9889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3714-CD92-433B-87CC-8E4FFF95B301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8D70-BE36-4731-A301-ED28C16EFF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2350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3714-CD92-433B-87CC-8E4FFF95B301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E8D70-BE36-4731-A301-ED28C16EFF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8976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A3714-CD92-433B-87CC-8E4FFF95B301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E8D70-BE36-4731-A301-ED28C16EFF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1109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/>
          <p:cNvGrpSpPr/>
          <p:nvPr/>
        </p:nvGrpSpPr>
        <p:grpSpPr>
          <a:xfrm>
            <a:off x="0" y="0"/>
            <a:ext cx="12221594" cy="6858000"/>
            <a:chOff x="0" y="0"/>
            <a:chExt cx="12221594" cy="6858000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03" t="1733" r="2577" b="55979"/>
            <a:stretch/>
          </p:blipFill>
          <p:spPr>
            <a:xfrm>
              <a:off x="0" y="0"/>
              <a:ext cx="12221594" cy="6858000"/>
            </a:xfrm>
            <a:prstGeom prst="rect">
              <a:avLst/>
            </a:prstGeom>
          </p:spPr>
        </p:pic>
        <p:sp>
          <p:nvSpPr>
            <p:cNvPr id="5" name="대각선 방향의 모서리가 둥근 사각형 4"/>
            <p:cNvSpPr/>
            <p:nvPr/>
          </p:nvSpPr>
          <p:spPr>
            <a:xfrm>
              <a:off x="495432" y="4893097"/>
              <a:ext cx="1404028" cy="1279103"/>
            </a:xfrm>
            <a:prstGeom prst="round2DiagRect">
              <a:avLst>
                <a:gd name="adj1" fmla="val 25799"/>
                <a:gd name="adj2" fmla="val 0"/>
              </a:avLst>
            </a:prstGeom>
            <a:solidFill>
              <a:srgbClr val="F07D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69175" y="5039380"/>
              <a:ext cx="12259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b="1" dirty="0" smtClean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Travel Awards</a:t>
              </a:r>
            </a:p>
            <a:p>
              <a:endParaRPr lang="ko-KR" altLang="en-US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28032" y="5336516"/>
              <a:ext cx="1338828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b="1" dirty="0" smtClean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KRW</a:t>
              </a:r>
              <a:endParaRPr lang="en-US" altLang="ko-K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altLang="ko-KR" sz="2000" b="1" dirty="0" smtClean="0">
                  <a:solidFill>
                    <a:schemeClr val="bg1"/>
                  </a:solidFill>
                  <a:latin typeface="+mj-lt"/>
                  <a:ea typeface="Calibri" panose="020F0502020204030204" pitchFamily="34" charset="0"/>
                  <a:cs typeface="Calibri" panose="020F0502020204030204" pitchFamily="34" charset="0"/>
                </a:rPr>
                <a:t>2,000,000</a:t>
              </a:r>
              <a:endParaRPr lang="ko-KR" altLang="en-US" sz="20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대각선 방향의 모서리가 둥근 사각형 7"/>
            <p:cNvSpPr/>
            <p:nvPr/>
          </p:nvSpPr>
          <p:spPr>
            <a:xfrm>
              <a:off x="2195001" y="4864985"/>
              <a:ext cx="1404028" cy="1279103"/>
            </a:xfrm>
            <a:prstGeom prst="round2DiagRect">
              <a:avLst>
                <a:gd name="adj1" fmla="val 25799"/>
                <a:gd name="adj2" fmla="val 0"/>
              </a:avLst>
            </a:prstGeom>
            <a:solidFill>
              <a:srgbClr val="F07D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341865" y="4885246"/>
              <a:ext cx="110267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Outstanding</a:t>
              </a:r>
            </a:p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Oral Awards</a:t>
              </a:r>
              <a:endParaRPr lang="ko-KR" altLang="en-US" sz="1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154294" y="5348436"/>
              <a:ext cx="1338829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b="1" dirty="0" smtClean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KRW</a:t>
              </a:r>
              <a:endParaRPr lang="en-US" altLang="ko-K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altLang="ko-KR" sz="2000" b="1" dirty="0" smtClean="0">
                  <a:solidFill>
                    <a:schemeClr val="bg1"/>
                  </a:solidFill>
                  <a:latin typeface="+mj-lt"/>
                  <a:ea typeface="Calibri" panose="020F0502020204030204" pitchFamily="34" charset="0"/>
                  <a:cs typeface="Calibri" panose="020F0502020204030204" pitchFamily="34" charset="0"/>
                </a:rPr>
                <a:t>1,000,000</a:t>
              </a:r>
              <a:endParaRPr lang="ko-KR" altLang="en-US" sz="20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대각선 방향의 모서리가 둥근 사각형 10"/>
            <p:cNvSpPr/>
            <p:nvPr/>
          </p:nvSpPr>
          <p:spPr>
            <a:xfrm>
              <a:off x="3894573" y="4857290"/>
              <a:ext cx="1404028" cy="1279103"/>
            </a:xfrm>
            <a:prstGeom prst="round2DiagRect">
              <a:avLst>
                <a:gd name="adj1" fmla="val 25799"/>
                <a:gd name="adj2" fmla="val 0"/>
              </a:avLst>
            </a:prstGeom>
            <a:solidFill>
              <a:srgbClr val="F07D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037824" y="4872052"/>
              <a:ext cx="113357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Overseas</a:t>
              </a:r>
            </a:p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Contribution</a:t>
              </a:r>
              <a:endParaRPr lang="ko-KR" altLang="en-US" sz="1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043403" y="5347157"/>
              <a:ext cx="1122423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b="1" dirty="0" smtClean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KRW</a:t>
              </a:r>
              <a:endParaRPr lang="en-US" altLang="ko-K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altLang="ko-KR" sz="2000" b="1" dirty="0" smtClean="0">
                  <a:solidFill>
                    <a:schemeClr val="bg1"/>
                  </a:solidFill>
                  <a:latin typeface="+mj-lt"/>
                  <a:ea typeface="Calibri" panose="020F0502020204030204" pitchFamily="34" charset="0"/>
                  <a:cs typeface="Calibri" panose="020F0502020204030204" pitchFamily="34" charset="0"/>
                </a:rPr>
                <a:t>700,000</a:t>
              </a:r>
              <a:endParaRPr lang="ko-KR" altLang="en-US" sz="20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14" name="그룹 13"/>
            <p:cNvGrpSpPr/>
            <p:nvPr/>
          </p:nvGrpSpPr>
          <p:grpSpPr>
            <a:xfrm>
              <a:off x="7329657" y="1432252"/>
              <a:ext cx="3868005" cy="813029"/>
              <a:chOff x="783771" y="3759199"/>
              <a:chExt cx="5066978" cy="1103085"/>
            </a:xfrm>
            <a:solidFill>
              <a:srgbClr val="B8B62D"/>
            </a:solidFill>
          </p:grpSpPr>
          <p:sp>
            <p:nvSpPr>
              <p:cNvPr id="15" name="대각선 방향의 모서리가 둥근 사각형 14"/>
              <p:cNvSpPr/>
              <p:nvPr/>
            </p:nvSpPr>
            <p:spPr>
              <a:xfrm>
                <a:off x="783771" y="3759200"/>
                <a:ext cx="5065486" cy="1103084"/>
              </a:xfrm>
              <a:prstGeom prst="round2DiagRect">
                <a:avLst>
                  <a:gd name="adj1" fmla="val 22549"/>
                  <a:gd name="adj2" fmla="val 0"/>
                </a:avLst>
              </a:prstGeom>
              <a:solidFill>
                <a:srgbClr val="C3D77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대각선 방향의 모서리가 둥근 사각형 15"/>
              <p:cNvSpPr/>
              <p:nvPr/>
            </p:nvSpPr>
            <p:spPr>
              <a:xfrm>
                <a:off x="783771" y="3759199"/>
                <a:ext cx="5066978" cy="495488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940677" y="3800289"/>
                <a:ext cx="3272884" cy="369332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b="1" dirty="0" smtClean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Deadline of Abstract Submission</a:t>
                </a:r>
                <a:endParaRPr lang="ko-KR" altLang="en-US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8014799" y="1748168"/>
              <a:ext cx="22397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800" b="1">
                  <a:solidFill>
                    <a:srgbClr val="1F2187"/>
                  </a:solidFill>
                  <a:ea typeface="Calibri" panose="020F0502020204030204" pitchFamily="34" charset="0"/>
                  <a:cs typeface="Calibri" panose="020F0502020204030204" pitchFamily="34" charset="0"/>
                </a:rPr>
                <a:t>June </a:t>
              </a:r>
              <a:r>
                <a:rPr lang="en-US" altLang="ko-KR" sz="2800" b="1" smtClean="0">
                  <a:solidFill>
                    <a:srgbClr val="1F2187"/>
                  </a:solidFill>
                  <a:ea typeface="Calibri" panose="020F0502020204030204" pitchFamily="34" charset="0"/>
                  <a:cs typeface="Calibri" panose="020F0502020204030204" pitchFamily="34" charset="0"/>
                </a:rPr>
                <a:t>12</a:t>
              </a:r>
              <a:r>
                <a:rPr lang="en-US" altLang="ko-KR" sz="2000" b="1" smtClean="0">
                  <a:solidFill>
                    <a:srgbClr val="1F2187"/>
                  </a:solidFill>
                  <a:ea typeface="Calibri" panose="020F0502020204030204" pitchFamily="34" charset="0"/>
                  <a:cs typeface="Calibri" panose="020F0502020204030204" pitchFamily="34" charset="0"/>
                </a:rPr>
                <a:t>, 2026</a:t>
              </a:r>
              <a:endParaRPr lang="ko-KR" altLang="en-US" sz="2000" b="1" dirty="0">
                <a:solidFill>
                  <a:srgbClr val="1F2187"/>
                </a:solidFill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84183" y="1178163"/>
              <a:ext cx="1264235" cy="126423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3669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Calibri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</cp:revision>
  <dcterms:created xsi:type="dcterms:W3CDTF">2026-03-23T04:51:32Z</dcterms:created>
  <dcterms:modified xsi:type="dcterms:W3CDTF">2026-03-23T04:52:58Z</dcterms:modified>
</cp:coreProperties>
</file>